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22"/>
  </p:notesMasterIdLst>
  <p:handoutMasterIdLst>
    <p:handoutMasterId r:id="rId23"/>
  </p:handoutMasterIdLst>
  <p:sldIdLst>
    <p:sldId id="257" r:id="rId2"/>
    <p:sldId id="296" r:id="rId3"/>
    <p:sldId id="298" r:id="rId4"/>
    <p:sldId id="279" r:id="rId5"/>
    <p:sldId id="280" r:id="rId6"/>
    <p:sldId id="300" r:id="rId7"/>
    <p:sldId id="299" r:id="rId8"/>
    <p:sldId id="282" r:id="rId9"/>
    <p:sldId id="301" r:id="rId10"/>
    <p:sldId id="297" r:id="rId11"/>
    <p:sldId id="258" r:id="rId12"/>
    <p:sldId id="260" r:id="rId13"/>
    <p:sldId id="261" r:id="rId14"/>
    <p:sldId id="262" r:id="rId15"/>
    <p:sldId id="263" r:id="rId16"/>
    <p:sldId id="264" r:id="rId17"/>
    <p:sldId id="286" r:id="rId18"/>
    <p:sldId id="283" r:id="rId19"/>
    <p:sldId id="284" r:id="rId20"/>
    <p:sldId id="277" r:id="rId21"/>
  </p:sldIdLst>
  <p:sldSz cx="9144000" cy="6858000" type="screen4x3"/>
  <p:notesSz cx="6781800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9900"/>
    <a:srgbClr val="99FF33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34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3127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" y="9428583"/>
            <a:ext cx="6780231" cy="496332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34F7DD-D2C6-4B6F-AB95-87C716495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7528F4E-0C3D-453D-B55B-A0BD93E30AF0}" type="datetimeFigureOut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180" y="4715154"/>
            <a:ext cx="5425440" cy="4466987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5B9183-7AD4-4E4A-A3BB-BBE51FC04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FD937B-9E7B-4FB9-BCDB-FB69BCDBC58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  <p:sp>
        <p:nvSpPr>
          <p:cNvPr id="2765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8C4BF5-1C8A-486C-8DDC-EA25F2B8892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  <p:sp>
        <p:nvSpPr>
          <p:cNvPr id="27653" name="Footer Placeholder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5B9183-7AD4-4E4A-A3BB-BBE51FC04D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DD00A73-6E21-4C9E-8421-6D484642D1B4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586A5F4-ADF1-4822-BEAA-C0B51FEB7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59A60-1F55-42B9-9AD1-6E7513A8A7AA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C905B-ABFC-4B04-9990-4FA15FAD09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164A-1597-4149-9A51-2BD940D4B9E0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C616-6375-4FB4-9486-D8AA342EF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D547-BE49-4917-B480-28BF9DFFAFC5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7C763-4486-41F6-AB34-741A292BB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9A674D-313C-482C-9345-229B42D31975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68EC1B-BA6E-4D81-A541-0EE62BC9A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B7E515-503E-49DA-8AB8-433A7D4C9BCB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1F4CBE-F2AE-45EB-A5C2-CFFB3BA38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A97FB9-0C36-4A1D-8698-300120078CC4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868ED7-ECEE-4A21-9583-98DF25CDF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8F8C96-B68B-4864-95AF-7AC9F83EDF1D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3626C6-62EC-4810-A5AE-5AC5C23FB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E6B35-9A9E-451E-B98F-F429D4E3936B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0C63F-0A44-4F2B-935E-5C033337D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D410B3-3F9C-47CA-BCCF-4EC370A4EFAE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2AFC44-3CDF-4408-97CC-63816A799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E5078F-CB4C-4056-94C5-6BCC6EA042D1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523EA35-501B-4B04-BA39-4903B5AF5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D84C8E8-D282-4A6D-B773-E5E287E05A53}" type="datetime1">
              <a:rPr lang="en-US"/>
              <a:pPr>
                <a:defRPr/>
              </a:pPr>
              <a:t>2/16/2011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6A5A6A4-A8AC-4EE5-8369-0F71E187B7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3" r:id="rId2"/>
    <p:sldLayoutId id="2147483918" r:id="rId3"/>
    <p:sldLayoutId id="2147483919" r:id="rId4"/>
    <p:sldLayoutId id="2147483920" r:id="rId5"/>
    <p:sldLayoutId id="2147483921" r:id="rId6"/>
    <p:sldLayoutId id="2147483914" r:id="rId7"/>
    <p:sldLayoutId id="2147483922" r:id="rId8"/>
    <p:sldLayoutId id="2147483923" r:id="rId9"/>
    <p:sldLayoutId id="2147483915" r:id="rId10"/>
    <p:sldLayoutId id="214748391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ardrop 13"/>
          <p:cNvSpPr/>
          <p:nvPr/>
        </p:nvSpPr>
        <p:spPr>
          <a:xfrm>
            <a:off x="6096000" y="5638800"/>
            <a:ext cx="2819400" cy="990600"/>
          </a:xfrm>
          <a:prstGeom prst="teardrop">
            <a:avLst/>
          </a:prstGeom>
          <a:noFill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19" name="Slide Number Placeholder 1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EF22281-C948-4DE8-A21A-650EB31EC5EA}" type="slidenum">
              <a:rPr lang="en-US"/>
              <a:pPr/>
              <a:t>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20000" cy="7620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h-TH" sz="3000" dirty="0" smtClean="0">
                <a:ln/>
                <a:solidFill>
                  <a:schemeClr val="tx1"/>
                </a:solidFill>
                <a:effectLst/>
                <a:cs typeface="+mn-cs"/>
              </a:rPr>
              <a:t>เอกสารประกอบการประชุมชี้แจง</a:t>
            </a:r>
            <a:endParaRPr lang="en-US" sz="3000" dirty="0">
              <a:ln/>
              <a:solidFill>
                <a:schemeClr val="tx1"/>
              </a:solidFill>
              <a:effectLst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2200" y="5691188"/>
            <a:ext cx="2743200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17 กุมภาพันธ์ 2554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/>
            </a:r>
            <a:b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</a:br>
            <a:r>
              <a:rPr 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เวลา 09.00-16.30น.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4800" y="609600"/>
            <a:ext cx="8534400" cy="444976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h-TH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การบันทึกข้อมูล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th-TH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รายงานผลการปฏิบัติงาน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th-TH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ตามคำรับรองการปฏิบัติงาน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th-TH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ประจำปี</a:t>
            </a:r>
            <a:r>
              <a:rPr lang="th-TH" sz="5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งบประมาณ </a:t>
            </a:r>
            <a:r>
              <a:rPr lang="th-TH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2554           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th-TH" sz="5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n-cs"/>
              </a:rPr>
              <a:t>ในระบบสารสนเทศ</a:t>
            </a:r>
            <a:endParaRPr lang="en-US" sz="5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n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62000" y="4495800"/>
            <a:ext cx="7620000" cy="13716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h-TH" sz="3000" b="1" dirty="0">
                <a:ln/>
                <a:latin typeface="+mj-lt"/>
                <a:ea typeface="+mj-ea"/>
                <a:cs typeface="+mn-cs"/>
              </a:rPr>
              <a:t>ณ ห้องอินเทอร์เน็ต ชั้น 1 สำนักหอสมุดกลาง</a:t>
            </a:r>
            <a:br>
              <a:rPr lang="th-TH" sz="3000" b="1" dirty="0">
                <a:ln/>
                <a:latin typeface="+mj-lt"/>
                <a:ea typeface="+mj-ea"/>
                <a:cs typeface="+mn-cs"/>
              </a:rPr>
            </a:br>
            <a:r>
              <a:rPr lang="th-TH" sz="3000" b="1" dirty="0" smtClean="0">
                <a:ln/>
                <a:latin typeface="+mj-lt"/>
                <a:ea typeface="+mj-ea"/>
                <a:cs typeface="+mn-cs"/>
              </a:rPr>
              <a:t>โดย ภารกิจด้านติดตามและประเมินผล ส่วนแผนงาน สนอ.</a:t>
            </a:r>
            <a:endParaRPr lang="en-US" sz="3000" b="1" dirty="0">
              <a:ln/>
              <a:latin typeface="+mj-lt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8ECF904-F483-49A3-A205-6DE60BE4BE1B}" type="slidenum">
              <a:rPr lang="en-US"/>
              <a:pPr/>
              <a:t>10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85800" y="1905000"/>
            <a:ext cx="7772400" cy="472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 Diagonal Corner Rectangle 7"/>
          <p:cNvSpPr/>
          <p:nvPr/>
        </p:nvSpPr>
        <p:spPr>
          <a:xfrm>
            <a:off x="685800" y="228600"/>
            <a:ext cx="7772400" cy="1447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838200" y="508000"/>
            <a:ext cx="7467600" cy="114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indent="-256032" algn="ctr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2"/>
              <a:buNone/>
              <a:defRPr/>
            </a:pPr>
            <a:r>
              <a:rPr lang="th-TH" sz="4300" b="1">
                <a:solidFill>
                  <a:srgbClr val="0070C0"/>
                </a:solidFill>
                <a:latin typeface="+mn-lt"/>
                <a:cs typeface="+mn-cs"/>
              </a:rPr>
              <a:t>ปัญหาที่พบจากการรายงานผลการดำเนินงานของหน่วยงาน รอบ 12 เดือนที่ผ่านมา </a:t>
            </a:r>
          </a:p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2"/>
              <a:buNone/>
              <a:defRPr/>
            </a:pPr>
            <a:endParaRPr lang="en-US" sz="4000" dirty="0">
              <a:latin typeface="+mn-lt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838200" y="2743200"/>
            <a:ext cx="7467600" cy="38862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</a:t>
            </a: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บางหน่วยงานบันทึกค่าเป้าหมายยังไม่ถูกต้อง </a:t>
            </a:r>
            <a:b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    เช่น ตัวชี้วัดที่ 1.2.1.1 ร้อยละของผู้สำเร็จการศึกษาระดับปริญญาตรีที่สำเร็จการศึกษาตามแผนที่กำหนด </a:t>
            </a:r>
            <a:b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ตั้งค่าเป้าหมาย </a:t>
            </a:r>
            <a:r>
              <a:rPr lang="en-US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</a:rPr>
              <a:t>=</a:t>
            </a: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 70 </a:t>
            </a:r>
            <a:r>
              <a:rPr lang="en-US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en-US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cs typeface="+mn-cs"/>
              </a:rPr>
              <a:t>สูตร</a:t>
            </a:r>
            <a:r>
              <a:rPr lang="en-US" b="1" dirty="0">
                <a:solidFill>
                  <a:srgbClr val="0070C0"/>
                </a:solidFill>
                <a:cs typeface="+mn-cs"/>
              </a:rPr>
              <a:t> </a:t>
            </a:r>
            <a:r>
              <a:rPr lang="th-TH" u="sng" dirty="0">
                <a:solidFill>
                  <a:srgbClr val="0070C0"/>
                </a:solidFill>
                <a:cs typeface="+mn-cs"/>
              </a:rPr>
              <a:t>จำนวนผู้สำเร็จการศึกษาระดับปริญญาตรีที่สำเร็จการศึกษาทุกหลักสูตร</a:t>
            </a:r>
            <a:r>
              <a:rPr lang="th-TH" dirty="0">
                <a:solidFill>
                  <a:srgbClr val="0070C0"/>
                </a:solidFill>
                <a:cs typeface="+mn-cs"/>
              </a:rPr>
              <a:t> </a:t>
            </a:r>
            <a:r>
              <a:rPr lang="en-US" dirty="0">
                <a:solidFill>
                  <a:srgbClr val="0070C0"/>
                </a:solidFill>
                <a:cs typeface="+mn-cs"/>
              </a:rPr>
              <a:t> </a:t>
            </a:r>
            <a:r>
              <a:rPr lang="th-TH" dirty="0">
                <a:solidFill>
                  <a:srgbClr val="0070C0"/>
                </a:solidFill>
                <a:cs typeface="+mn-cs"/>
              </a:rPr>
              <a:t>     </a:t>
            </a:r>
            <a:r>
              <a:rPr lang="en-US" dirty="0">
                <a:solidFill>
                  <a:srgbClr val="0070C0"/>
                </a:solidFill>
                <a:latin typeface="Cordia New" pitchFamily="34" charset="-34"/>
                <a:cs typeface="+mn-cs"/>
              </a:rPr>
              <a:t>x 100</a:t>
            </a:r>
            <a:r>
              <a:rPr lang="en-US" dirty="0">
                <a:solidFill>
                  <a:srgbClr val="0070C0"/>
                </a:solidFill>
                <a:cs typeface="+mn-cs"/>
              </a:rPr>
              <a:t/>
            </a:r>
            <a:br>
              <a:rPr lang="en-US" dirty="0">
                <a:solidFill>
                  <a:srgbClr val="0070C0"/>
                </a:solidFill>
                <a:cs typeface="+mn-cs"/>
              </a:rPr>
            </a:br>
            <a:r>
              <a:rPr lang="th-TH" dirty="0">
                <a:solidFill>
                  <a:srgbClr val="0070C0"/>
                </a:solidFill>
                <a:cs typeface="+mn-cs"/>
              </a:rPr>
              <a:t> </a:t>
            </a:r>
            <a:r>
              <a:rPr lang="en-US" dirty="0">
                <a:solidFill>
                  <a:srgbClr val="0070C0"/>
                </a:solidFill>
                <a:cs typeface="+mn-cs"/>
              </a:rPr>
              <a:t>     </a:t>
            </a:r>
            <a:r>
              <a:rPr lang="th-TH" dirty="0">
                <a:solidFill>
                  <a:srgbClr val="0070C0"/>
                </a:solidFill>
                <a:cs typeface="+mn-cs"/>
              </a:rPr>
              <a:t>จำนวนผู้สำเร็จการศึกษาระดับปริญญาตรีทั้งหมด ตามแผนการรับนักศึกษา</a:t>
            </a:r>
            <a:br>
              <a:rPr lang="th-TH" dirty="0">
                <a:solidFill>
                  <a:srgbClr val="0070C0"/>
                </a:solidFill>
                <a:cs typeface="+mn-cs"/>
              </a:rPr>
            </a:br>
            <a:r>
              <a:rPr lang="th-TH" dirty="0">
                <a:solidFill>
                  <a:srgbClr val="0070C0"/>
                </a:solidFill>
                <a:cs typeface="+mn-cs"/>
              </a:rPr>
              <a:t>                           (ปีงบประมาณ 2554) ในรุ่นปีการศึกษา 2553 </a:t>
            </a: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การบันทึกข้อมูลที่ไม่ถูกต้อง </a:t>
            </a:r>
            <a:r>
              <a:rPr lang="en-US" b="1" dirty="0">
                <a:solidFill>
                  <a:srgbClr val="0070C0"/>
                </a:solidFill>
                <a:latin typeface="+mn-lt"/>
                <a:cs typeface="+mn-cs"/>
              </a:rPr>
              <a:t>: </a:t>
            </a:r>
            <a:br>
              <a:rPr lang="en-US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en-US" b="1" dirty="0">
                <a:solidFill>
                  <a:srgbClr val="0070C0"/>
                </a:solidFill>
                <a:latin typeface="+mn-lt"/>
                <a:cs typeface="+mn-cs"/>
              </a:rPr>
              <a:t>	</a:t>
            </a: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เป้าหมาย 1 </a:t>
            </a:r>
            <a:r>
              <a:rPr lang="en-US" dirty="0">
                <a:solidFill>
                  <a:srgbClr val="0070C0"/>
                </a:solidFill>
                <a:latin typeface="Cordia New" pitchFamily="34" charset="-34"/>
                <a:cs typeface="+mn-cs"/>
              </a:rPr>
              <a:t>=</a:t>
            </a: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70</a:t>
            </a:r>
            <a:r>
              <a:rPr lang="en-US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en-US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en-US" dirty="0">
                <a:solidFill>
                  <a:srgbClr val="0070C0"/>
                </a:solidFill>
                <a:latin typeface="+mn-lt"/>
                <a:cs typeface="+mn-cs"/>
              </a:rPr>
              <a:t>	</a:t>
            </a:r>
            <a:r>
              <a:rPr lang="th-TH" dirty="0">
                <a:solidFill>
                  <a:srgbClr val="0070C0"/>
                </a:solidFill>
                <a:cs typeface="+mn-cs"/>
              </a:rPr>
              <a:t>เป้าหมาย </a:t>
            </a:r>
            <a:r>
              <a:rPr lang="en-US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</a:rPr>
              <a:t>2</a:t>
            </a:r>
            <a:r>
              <a:rPr lang="th-TH" dirty="0">
                <a:solidFill>
                  <a:srgbClr val="0070C0"/>
                </a:solidFill>
                <a:cs typeface="+mn-cs"/>
              </a:rPr>
              <a:t> </a:t>
            </a:r>
            <a:r>
              <a:rPr lang="en-US" dirty="0">
                <a:solidFill>
                  <a:srgbClr val="0070C0"/>
                </a:solidFill>
                <a:latin typeface="Cordia New" pitchFamily="34" charset="-34"/>
                <a:cs typeface="+mn-cs"/>
              </a:rPr>
              <a:t>=</a:t>
            </a:r>
            <a:r>
              <a:rPr lang="th-TH" dirty="0">
                <a:solidFill>
                  <a:srgbClr val="0070C0"/>
                </a:solidFill>
                <a:cs typeface="+mn-cs"/>
              </a:rPr>
              <a:t>100</a:t>
            </a:r>
            <a:r>
              <a:rPr lang="th-TH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</a:rPr>
              <a:t/>
            </a:r>
            <a:br>
              <a:rPr lang="th-TH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การบันทึกข้อมูลที่ถูกต้องคือ ต้องให้สอดคล้องกับสูตรการคำนวณ</a:t>
            </a:r>
            <a:b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	</a:t>
            </a: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เป้าหมาย 1 </a:t>
            </a:r>
            <a:r>
              <a:rPr lang="en-US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</a:rPr>
              <a:t>=</a:t>
            </a:r>
            <a:r>
              <a:rPr lang="en-US" dirty="0">
                <a:solidFill>
                  <a:srgbClr val="0070C0"/>
                </a:solidFill>
                <a:latin typeface="+mn-lt"/>
                <a:cs typeface="+mn-cs"/>
              </a:rPr>
              <a:t> </a:t>
            </a: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273  (390*70/100)</a:t>
            </a:r>
            <a:br>
              <a:rPr lang="th-TH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                </a:t>
            </a:r>
            <a:r>
              <a:rPr lang="en-US" dirty="0">
                <a:solidFill>
                  <a:srgbClr val="0070C0"/>
                </a:solidFill>
                <a:latin typeface="+mn-lt"/>
                <a:cs typeface="+mn-cs"/>
              </a:rPr>
              <a:t>	</a:t>
            </a: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เป้าหมาย 2 </a:t>
            </a:r>
            <a:r>
              <a:rPr lang="en-US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</a:rPr>
              <a:t>= </a:t>
            </a:r>
            <a:r>
              <a:rPr lang="th-TH" dirty="0">
                <a:solidFill>
                  <a:srgbClr val="0070C0"/>
                </a:solidFill>
                <a:latin typeface="+mn-lt"/>
                <a:cs typeface="+mn-cs"/>
              </a:rPr>
              <a:t>390</a:t>
            </a:r>
            <a:br>
              <a:rPr lang="th-TH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b="1" dirty="0">
                <a:solidFill>
                  <a:srgbClr val="0070C0"/>
                </a:solidFill>
                <a:latin typeface="+mn-lt"/>
                <a:cs typeface="+mn-cs"/>
              </a:rPr>
              <a:t>เป้าหมายที่แสดงหน้ารายงานผลจะ เท่ากับ 70</a:t>
            </a:r>
            <a:endParaRPr lang="th-TH" b="1" dirty="0">
              <a:solidFill>
                <a:srgbClr val="0070C0"/>
              </a:solidFill>
              <a:latin typeface="Cordia New" pitchFamily="34" charset="-34"/>
              <a:cs typeface="Cordia New" pitchFamily="34" charset="-34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Snip Single Corner Rectangle 10"/>
          <p:cNvSpPr/>
          <p:nvPr/>
        </p:nvSpPr>
        <p:spPr>
          <a:xfrm>
            <a:off x="762000" y="18700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838200" y="2057400"/>
            <a:ext cx="5715000" cy="533400"/>
          </a:xfrm>
          <a:prstGeom prst="rect">
            <a:avLst/>
          </a:prstGeom>
        </p:spPr>
        <p:txBody>
          <a:bodyPr tIns="0">
            <a:normAutofit fontScale="85000" lnSpcReduction="20000"/>
          </a:bodyPr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43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43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40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85800" y="304800"/>
            <a:ext cx="7772400" cy="6248400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62000" y="1219200"/>
            <a:ext cx="7696200" cy="5110163"/>
          </a:xfrm>
          <a:prstGeom prst="rect">
            <a:avLst/>
          </a:prstGeom>
        </p:spPr>
        <p:txBody>
          <a:bodyPr tIns="0">
            <a:normAutofit fontScale="25000" lnSpcReduction="20000"/>
          </a:bodyPr>
          <a:lstStyle/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การบันทึกข้อมูลตัวหารที่เป็นร้อยละ และสัดส่วน เจ้าหน้าที่จะบันทึกข้อมูลเหมือนกัน</a:t>
            </a:r>
            <a:b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    </a:t>
            </a:r>
            <a: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1.  กรณีตัวชี้วัดที่เป็นร้อยละ ให้บันทึกตัวหารทุกเดือนหลังจากมีผลการดำเนินงาน เช่น ตัวชี้วัดที่ 1.2.1.24 ร้อยละของผู้เข้าร่วมโครงการ/กิจกรรมมีความรู้ความเข้าใจในศิลปวัฒนธรรม </a:t>
            </a:r>
            <a:b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en-US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en-US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สูตรการคำนวณ</a:t>
            </a:r>
            <a: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 </a:t>
            </a:r>
            <a:r>
              <a:rPr lang="en-US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:</a:t>
            </a:r>
            <a:r>
              <a:rPr lang="th-TH" sz="8000" u="sng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จำนวนผู้เข้าร่วมโครงการมีความรู้ความเข้าใจในศิลปวัฒนธรรม ปีงบประมาณ 2554</a:t>
            </a:r>
            <a: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 </a:t>
            </a:r>
            <a:r>
              <a:rPr lang="en-US" sz="8000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x 100</a:t>
            </a:r>
            <a: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8000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                             จำนวนผู้เข้าร่วมโครงการทางด้านศิลปวัฒนธรรมทั้งหมด ปีงบประมาณ 2554</a:t>
            </a:r>
            <a:r>
              <a:rPr lang="en-US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en-US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การบันทึกข้อมูล ดังนี้</a:t>
            </a:r>
            <a: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endParaRPr lang="th-TH" sz="4300" b="1" dirty="0">
              <a:solidFill>
                <a:srgbClr val="0070C0"/>
              </a:solidFill>
              <a:latin typeface="+mn-lt"/>
              <a:cs typeface="+mn-cs"/>
              <a:sym typeface="Wingding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th-TH" sz="4300" b="1" dirty="0">
              <a:solidFill>
                <a:srgbClr val="0070C0"/>
              </a:solidFill>
              <a:latin typeface="+mn-lt"/>
              <a:cs typeface="+mn-cs"/>
              <a:sym typeface="Wingding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th-TH" sz="4300" b="1" dirty="0">
              <a:solidFill>
                <a:srgbClr val="0070C0"/>
              </a:solidFill>
              <a:latin typeface="+mn-lt"/>
              <a:cs typeface="+mn-cs"/>
              <a:sym typeface="Wingding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43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	</a:t>
            </a: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th-TH" sz="4300" b="1" dirty="0">
              <a:solidFill>
                <a:srgbClr val="0070C0"/>
              </a:solidFill>
              <a:latin typeface="+mn-lt"/>
              <a:cs typeface="+mn-cs"/>
              <a:sym typeface="Wingding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th-TH" sz="4300" b="1" dirty="0">
              <a:solidFill>
                <a:srgbClr val="0070C0"/>
              </a:solidFill>
              <a:latin typeface="+mn-lt"/>
              <a:cs typeface="+mn-cs"/>
              <a:sym typeface="Wingding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ข้อมูล 1 </a:t>
            </a:r>
            <a:r>
              <a:rPr lang="en-US" sz="80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=</a:t>
            </a:r>
            <a:r>
              <a:rPr lang="th-TH" sz="80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 </a:t>
            </a:r>
            <a:r>
              <a:rPr lang="th-TH" sz="8000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จำนวนผู้เข้าร่วมโครงการมีความรู้ความเข้าใจในศิลปวัฒนธรรม ปีงบประมาณ 2554</a:t>
            </a: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/>
            </a:r>
            <a:b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8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ข้อมูล 2 </a:t>
            </a:r>
            <a:r>
              <a:rPr lang="en-US" sz="80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=</a:t>
            </a:r>
            <a:r>
              <a:rPr lang="th-TH" sz="80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 </a:t>
            </a:r>
            <a:r>
              <a:rPr lang="th-TH" sz="8000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จำนวนผู้เข้าร่วมโครงการทางด้านศิลปวัฒนธรรมทั้งหมด ปีงบประมาณ 2554</a:t>
            </a: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endParaRPr lang="th-TH" sz="4300" b="1" dirty="0">
              <a:solidFill>
                <a:srgbClr val="3333FF"/>
              </a:solidFill>
              <a:latin typeface="+mn-lt"/>
              <a:cs typeface="+mn-cs"/>
              <a:sym typeface="Wingding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4300" b="1" dirty="0">
                <a:solidFill>
                  <a:srgbClr val="3333FF"/>
                </a:solidFill>
                <a:latin typeface="+mn-lt"/>
                <a:cs typeface="+mn-cs"/>
                <a:sym typeface="Wingdings"/>
              </a:rPr>
              <a:t/>
            </a:r>
            <a:br>
              <a:rPr lang="th-TH" sz="4300" b="1" dirty="0">
                <a:solidFill>
                  <a:srgbClr val="3333FF"/>
                </a:solidFill>
                <a:latin typeface="+mn-lt"/>
                <a:cs typeface="+mn-cs"/>
                <a:sym typeface="Wingdings"/>
              </a:rPr>
            </a:br>
            <a:endParaRPr lang="en-US" sz="4000" dirty="0">
              <a:solidFill>
                <a:srgbClr val="3333FF"/>
              </a:solidFill>
              <a:latin typeface="+mn-lt"/>
              <a:cs typeface="+mn-cs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762000" y="304800"/>
            <a:ext cx="57912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5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8E75EF9-7F8A-4569-8FA4-F70530E7E062}" type="slidenum">
              <a:rPr lang="en-US"/>
              <a:pPr/>
              <a:t>11</a:t>
            </a:fld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838200" y="415925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 (ต่อ)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143000" y="3429000"/>
          <a:ext cx="6096000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4827"/>
                <a:gridCol w="419985"/>
                <a:gridCol w="457924"/>
                <a:gridCol w="405803"/>
                <a:gridCol w="427855"/>
                <a:gridCol w="421912"/>
                <a:gridCol w="471433"/>
                <a:gridCol w="487279"/>
                <a:gridCol w="487279"/>
                <a:gridCol w="406066"/>
                <a:gridCol w="487279"/>
                <a:gridCol w="487279"/>
                <a:gridCol w="411079"/>
              </a:tblGrid>
              <a:tr h="31693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ตค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พย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ธค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มค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กพ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มีค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เมย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พค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มิย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กค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สค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กย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934">
                <a:tc>
                  <a:txBody>
                    <a:bodyPr/>
                    <a:lstStyle/>
                    <a:p>
                      <a:r>
                        <a:rPr lang="th-TH" sz="1800" dirty="0" smtClean="0"/>
                        <a:t>ข้อมูล1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8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14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31">
                <a:tc>
                  <a:txBody>
                    <a:bodyPr/>
                    <a:lstStyle/>
                    <a:p>
                      <a:r>
                        <a:rPr lang="th-TH" sz="1800" dirty="0" smtClean="0"/>
                        <a:t>ข้อมูล2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/>
                        <a:t>10</a:t>
                      </a:r>
                      <a:endParaRPr lang="en-US" sz="1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/>
                        <a:t>10</a:t>
                      </a:r>
                      <a:endParaRPr lang="en-US" sz="1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10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/>
                        <a:t>25</a:t>
                      </a:r>
                      <a:endParaRPr lang="en-US" sz="1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800" dirty="0" smtClean="0"/>
                        <a:t>25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985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50900" y="1062038"/>
            <a:ext cx="7543800" cy="5110162"/>
          </a:xfrm>
          <a:prstGeom prst="rect">
            <a:avLst/>
          </a:prstGeom>
        </p:spPr>
        <p:txBody>
          <a:bodyPr tIns="0">
            <a:normAutofit fontScale="25000" lnSpcReduction="20000"/>
          </a:bodyPr>
          <a:lstStyle/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7200" b="1" dirty="0">
                <a:solidFill>
                  <a:srgbClr val="0070C0"/>
                </a:solidFill>
                <a:sym typeface="Wingdings"/>
              </a:rPr>
              <a:t>	</a:t>
            </a:r>
            <a:r>
              <a:rPr lang="th-TH" sz="7200" b="1" dirty="0">
                <a:solidFill>
                  <a:srgbClr val="0070C0"/>
                </a:solidFill>
                <a:cs typeface="+mn-cs"/>
                <a:sym typeface="Wingdings"/>
              </a:rPr>
              <a:t>2. กรณีตัวชี้วัดที่เป็นสัดส่วน ให้บันทึกตัวหารในเดือนที่เกิดผลครั้งแรกเพียงครั้งเดียวหากมีการเพิ่มลดตัวหารให้บันทึกเฉพาะตัวเลขที่เพิ่มหรือลดเท่านั้น </a:t>
            </a:r>
            <a:r>
              <a:rPr lang="th-TH" sz="7200" b="1" dirty="0">
                <a:solidFill>
                  <a:srgbClr val="0070C0"/>
                </a:solidFill>
                <a:sym typeface="Wingdings"/>
              </a:rPr>
              <a:t/>
            </a:r>
            <a:br>
              <a:rPr lang="th-TH" sz="7200" b="1" dirty="0">
                <a:solidFill>
                  <a:srgbClr val="0070C0"/>
                </a:solidFill>
                <a:sym typeface="Wingding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>เช่น ตัวชี้วัดที่ 2.2.2 เงินสนับสนุนงานวิจัย และงานสร้างสรรค์ภายในและภายนอกสถาบันต่อจำนวนอาจารย์ประจำและนักวิจัยประจำ</a:t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>สูตรการคำนวณ </a:t>
            </a:r>
            <a:r>
              <a:rPr lang="en-US" sz="7200" b="1" dirty="0">
                <a:solidFill>
                  <a:srgbClr val="0070C0"/>
                </a:solidFill>
                <a:latin typeface="+mn-lt"/>
                <a:cs typeface="+mn-cs"/>
              </a:rPr>
              <a:t>: </a:t>
            </a:r>
            <a:r>
              <a:rPr lang="th-TH" sz="7200" b="1" u="sng" dirty="0">
                <a:solidFill>
                  <a:srgbClr val="0070C0"/>
                </a:solidFill>
                <a:latin typeface="+mn-lt"/>
                <a:cs typeface="+mn-cs"/>
              </a:rPr>
              <a:t>จำนวนเงินสนับสนุนงานวิจัยฯ จากภายในและภายนอก</a:t>
            </a: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>                          จำนวนอาจารย์ประจำและนักวิจัยประจำ</a:t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u="sng" dirty="0">
                <a:solidFill>
                  <a:srgbClr val="0070C0"/>
                </a:solidFill>
                <a:latin typeface="+mn-lt"/>
                <a:cs typeface="+mn-cs"/>
              </a:rPr>
              <a:t>การบันทึกข้อมูล</a:t>
            </a: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>  เดือน เม.ย. มีอาจารย์ 955 คน เดือนมิ.ย.มีเพิ่มขึ้นจำนวน 2 คนให้บันทึกจำนวนที่เพิ่มขึ้น เท่ากับ 2</a:t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5100" b="1" dirty="0">
                <a:solidFill>
                  <a:srgbClr val="0070C0"/>
                </a:solidFill>
                <a:latin typeface="+mn-lt"/>
                <a:cs typeface="+mn-cs"/>
              </a:rPr>
            </a:br>
            <a:endParaRPr lang="th-TH" sz="51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>ข้อมูล 1 จำนวนเงินสนับสนุนงานวิจัยฯ จากภายในและภายนอก</a:t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  <a:t>ข้อมูล 2 จำนวนอาจารย์ประจำและนักวิจัยประจำ</a:t>
            </a:r>
            <a:br>
              <a:rPr lang="th-TH" sz="72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35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35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3500" b="1" dirty="0">
                <a:solidFill>
                  <a:srgbClr val="0070C0"/>
                </a:solidFill>
                <a:latin typeface="+mn-lt"/>
                <a:cs typeface="+mn-cs"/>
              </a:rPr>
              <a:t> </a:t>
            </a:r>
            <a:r>
              <a:rPr lang="th-TH" sz="40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40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1700" b="1" dirty="0">
                <a:solidFill>
                  <a:srgbClr val="0070C0"/>
                </a:solidFill>
                <a:latin typeface="+mn-lt"/>
                <a:cs typeface="+mn-cs"/>
              </a:rPr>
              <a:t/>
            </a:r>
            <a:br>
              <a:rPr lang="th-TH" sz="1700" b="1" dirty="0">
                <a:solidFill>
                  <a:srgbClr val="0070C0"/>
                </a:solidFill>
                <a:latin typeface="+mn-lt"/>
                <a:cs typeface="+mn-cs"/>
              </a:rPr>
            </a:br>
            <a:endParaRPr lang="en-US" sz="17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774700" y="228600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993900" y="3779838"/>
          <a:ext cx="4800600" cy="15544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600200"/>
                <a:gridCol w="1600200"/>
                <a:gridCol w="160020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เม.ย.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มิ.ย.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ข้อมูล 1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34,500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30,000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ข้อมูล 2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955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US" sz="28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42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768A2A3-5818-4BA1-9DBD-6605AC5F527D}" type="slidenum">
              <a:rPr lang="en-US"/>
              <a:pPr/>
              <a:t>12</a:t>
            </a:fld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85813" y="381000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 (ต่อ)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620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651" name="Subtitle 2"/>
          <p:cNvSpPr txBox="1">
            <a:spLocks/>
          </p:cNvSpPr>
          <p:nvPr/>
        </p:nvSpPr>
        <p:spPr bwMode="auto">
          <a:xfrm>
            <a:off x="9144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838200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653" name="Subtitle 2"/>
          <p:cNvSpPr txBox="1">
            <a:spLocks/>
          </p:cNvSpPr>
          <p:nvPr/>
        </p:nvSpPr>
        <p:spPr bwMode="auto">
          <a:xfrm>
            <a:off x="838200" y="1366838"/>
            <a:ext cx="76200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เจ้าหน้าที่บันทึกข้อมูลพบปัญหาแล้วไม่แจ้ง</a:t>
            </a:r>
            <a:b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    ให้ส่วนแผนงานทราบ ทำให้รายงานผลที่ส่งมา </a:t>
            </a:r>
            <a:b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    ข้อมูลไม่ถูกต้อง</a:t>
            </a:r>
            <a:b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เมื่อพบปัญหาเรื่องการตีความเกี่ยวกับ </a:t>
            </a:r>
            <a:b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    คำนิยาม สูตร ไม่ได้แจ้งให้ส่วนแผนงานทราบ</a:t>
            </a:r>
            <a:endParaRPr lang="en-US" sz="4000">
              <a:solidFill>
                <a:srgbClr val="0070C0"/>
              </a:solidFill>
              <a:latin typeface="Gill Sans MT" pitchFamily="34" charset="0"/>
            </a:endParaRPr>
          </a:p>
        </p:txBody>
      </p:sp>
      <p:sp>
        <p:nvSpPr>
          <p:cNvPr id="27654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068E960-47C2-4665-816C-0151BCE39661}" type="slidenum">
              <a:rPr lang="en-US"/>
              <a:pPr/>
              <a:t>13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49313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 (ต่อ)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620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675" name="Subtitle 2"/>
          <p:cNvSpPr txBox="1">
            <a:spLocks/>
          </p:cNvSpPr>
          <p:nvPr/>
        </p:nvSpPr>
        <p:spPr bwMode="auto">
          <a:xfrm>
            <a:off x="12954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838200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85800" y="1371600"/>
            <a:ext cx="8077200" cy="5033963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ข้อมูลที่ส่งส่วนแผนงานไม่ครบตามที่แจ้งให้ทราบในที่ประชุม ซึ่งประกอบด้วย</a:t>
            </a:r>
            <a:b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	1. รายงานผลที่บันทึกในระบบสารสนเทศเรียบร้อยแล้ว</a:t>
            </a:r>
            <a:b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	2. แผน-ผลการปฏิบัติการประจำปี 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(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F1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-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P-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วผ-001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)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แก้ไขครั้งที่ 7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/>
            </a:r>
            <a:b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</a:b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	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3. 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แบบรายงานสรุปโครงการฝึกอบรมสัมมนาฯ 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(F1-P-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วต-003</a:t>
            </a:r>
            <a:r>
              <a:rPr lang="en-US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) 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       	   กรณีที่มี</a:t>
            </a:r>
            <a:r>
              <a:rPr lang="th-TH" sz="2900" b="1" dirty="0">
                <a:solidFill>
                  <a:srgbClr val="FF000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/>
            </a:r>
            <a:br>
              <a:rPr lang="th-TH" sz="2900" b="1" dirty="0">
                <a:solidFill>
                  <a:srgbClr val="FF0000"/>
                </a:solidFill>
                <a:latin typeface="Cordia New" pitchFamily="34" charset="-34"/>
                <a:cs typeface="Cordia New" pitchFamily="34" charset="-34"/>
                <a:sym typeface="Wingdings"/>
              </a:rPr>
            </a:br>
            <a:r>
              <a:rPr lang="th-TH" sz="2900" b="1" dirty="0">
                <a:solidFill>
                  <a:srgbClr val="FF000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	</a:t>
            </a:r>
            <a:r>
              <a:rPr lang="th-TH" sz="29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>4. ปัญหา-อุปสรรคและแนวทางแก้ไข</a:t>
            </a:r>
            <a:r>
              <a:rPr lang="th-TH" sz="2900" b="1" dirty="0">
                <a:solidFill>
                  <a:srgbClr val="FF0000"/>
                </a:solidFill>
                <a:latin typeface="Cordia New" pitchFamily="34" charset="-34"/>
                <a:cs typeface="Cordia New" pitchFamily="34" charset="-34"/>
                <a:sym typeface="Wingdings"/>
              </a:rPr>
              <a:t/>
            </a:r>
            <a:br>
              <a:rPr lang="th-TH" sz="2900" b="1" dirty="0">
                <a:solidFill>
                  <a:srgbClr val="FF0000"/>
                </a:solidFill>
                <a:latin typeface="Cordia New" pitchFamily="34" charset="-34"/>
                <a:cs typeface="Cordia New" pitchFamily="34" charset="-34"/>
                <a:sym typeface="Wingdings"/>
              </a:rPr>
            </a:br>
            <a:endParaRPr lang="en-US" sz="29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28678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06F6709-6C1E-43E3-88C0-37E7B85BFA1A}" type="slidenum">
              <a:rPr lang="en-US"/>
              <a:pPr/>
              <a:t>14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49313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 (ต่อ)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09613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699" name="Subtitle 2"/>
          <p:cNvSpPr txBox="1">
            <a:spLocks/>
          </p:cNvSpPr>
          <p:nvPr/>
        </p:nvSpPr>
        <p:spPr bwMode="auto">
          <a:xfrm>
            <a:off x="12954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785813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701" name="Subtitle 2"/>
          <p:cNvSpPr txBox="1">
            <a:spLocks/>
          </p:cNvSpPr>
          <p:nvPr/>
        </p:nvSpPr>
        <p:spPr bwMode="auto">
          <a:xfrm>
            <a:off x="685800" y="1595438"/>
            <a:ext cx="7848600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มีการแก้ไขข้อมูลในระบบสารสนเทศ</a:t>
            </a:r>
            <a:b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    โดยไม่แจ้งส่วนแผนงาน</a:t>
            </a:r>
            <a:b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ตัวชี้วัดที่มีผลการดำเนินงานแล้วหน่วยงาน</a:t>
            </a:r>
            <a:b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    ไม่ได้</a:t>
            </a:r>
            <a:r>
              <a:rPr lang="en-US" sz="4300" b="1">
                <a:solidFill>
                  <a:srgbClr val="0070C0"/>
                </a:solidFill>
                <a:latin typeface="Gill Sans MT" pitchFamily="34" charset="0"/>
                <a:sym typeface="Wingdings" pitchFamily="2" charset="2"/>
              </a:rPr>
              <a:t> </a:t>
            </a:r>
            <a:r>
              <a:rPr lang="en-US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Upload </a:t>
            </a:r>
            <a:r>
              <a:rPr lang="th-TH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ไฟล์เอกสารแนบมา ทำให้</a:t>
            </a:r>
            <a:br>
              <a:rPr lang="th-TH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</a:br>
            <a:r>
              <a:rPr lang="th-TH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    ไม่มีข้อมูลเพื่อใช้ในการตรวจสอบ</a:t>
            </a:r>
            <a:endParaRPr lang="en-US" sz="4000">
              <a:solidFill>
                <a:srgbClr val="0070C0"/>
              </a:solidFill>
              <a:latin typeface="Gill Sans MT" pitchFamily="34" charset="0"/>
            </a:endParaRPr>
          </a:p>
        </p:txBody>
      </p:sp>
      <p:sp>
        <p:nvSpPr>
          <p:cNvPr id="29702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F0BC4F2-0D51-477D-8D12-3528A3E0CD55}" type="slidenum">
              <a:rPr lang="en-US"/>
              <a:pPr/>
              <a:t>15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96925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 (ต่อ)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858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23" name="Subtitle 2"/>
          <p:cNvSpPr txBox="1">
            <a:spLocks/>
          </p:cNvSpPr>
          <p:nvPr/>
        </p:nvSpPr>
        <p:spPr bwMode="auto">
          <a:xfrm>
            <a:off x="8382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762000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25" name="Subtitle 2"/>
          <p:cNvSpPr txBox="1">
            <a:spLocks/>
          </p:cNvSpPr>
          <p:nvPr/>
        </p:nvSpPr>
        <p:spPr bwMode="auto">
          <a:xfrm>
            <a:off x="685800" y="1595438"/>
            <a:ext cx="7848600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r>
              <a:rPr lang="th-TH" sz="43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ไม่ได้ตรวจสอบข้อมูลที่บันทึกในระบบสารสนเทศกับ </a:t>
            </a:r>
            <a:r>
              <a:rPr lang="en-US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F1-P-</a:t>
            </a:r>
            <a:r>
              <a:rPr lang="th-TH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วผ-001 หรือ </a:t>
            </a:r>
            <a:r>
              <a:rPr lang="en-US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F1-P</a:t>
            </a:r>
            <a:r>
              <a:rPr lang="th-TH" sz="4300" b="1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-วต-003  ทำให้ผลการดำเนินงานไม่เท่ากัน</a:t>
            </a:r>
          </a:p>
        </p:txBody>
      </p:sp>
      <p:sp>
        <p:nvSpPr>
          <p:cNvPr id="30726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F6F3C5A-161E-47EF-A367-DBBCF6614394}" type="slidenum">
              <a:rPr lang="en-US"/>
              <a:pPr/>
              <a:t>16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73113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ปัญหาที่พบเนื่องจากการบันทึกข้อมูล (ต่อ)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858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747" name="Subtitle 2"/>
          <p:cNvSpPr txBox="1">
            <a:spLocks/>
          </p:cNvSpPr>
          <p:nvPr/>
        </p:nvSpPr>
        <p:spPr bwMode="auto">
          <a:xfrm>
            <a:off x="12954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762000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749" name="Subtitle 2"/>
          <p:cNvSpPr txBox="1">
            <a:spLocks/>
          </p:cNvSpPr>
          <p:nvPr/>
        </p:nvSpPr>
        <p:spPr bwMode="auto">
          <a:xfrm>
            <a:off x="1295400" y="1595438"/>
            <a:ext cx="7848600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th-TH" sz="4300" b="1">
              <a:solidFill>
                <a:srgbClr val="0070C0"/>
              </a:solidFill>
              <a:latin typeface="Cordia New" pitchFamily="34" charset="-34"/>
              <a:cs typeface="Cordia New" pitchFamily="34" charset="-34"/>
              <a:sym typeface="Wingdings" pitchFamily="2" charset="2"/>
            </a:endParaRPr>
          </a:p>
        </p:txBody>
      </p:sp>
      <p:sp>
        <p:nvSpPr>
          <p:cNvPr id="31750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0A85D56-402F-4113-B655-8FFD3B9E21F6}" type="slidenum">
              <a:rPr lang="en-US"/>
              <a:pPr/>
              <a:t>17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73113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ปัญหาที่พบจากการบันทึกข้อมูล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762000" y="1447800"/>
            <a:ext cx="7696200" cy="23622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  <a:sym typeface="Wingdings 2"/>
              </a:rPr>
              <a:t></a:t>
            </a:r>
            <a:r>
              <a:rPr lang="th-TH" sz="3400" b="1" dirty="0">
                <a:solidFill>
                  <a:srgbClr val="0070C0"/>
                </a:solidFill>
                <a:latin typeface="+mn-lt"/>
                <a:cs typeface="+mn-cs"/>
              </a:rPr>
              <a:t> การบันทึกข้อมูลในระบบไม่ให้บันทึกข้อมูลก่อนล่วงหน้า เพราะจะทำให้มีผลต่อภาพรวมสถาบัน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1753" name="Picture 11"/>
          <p:cNvPicPr>
            <a:picLocks noChangeAspect="1" noChangeArrowheads="1"/>
          </p:cNvPicPr>
          <p:nvPr/>
        </p:nvPicPr>
        <p:blipFill>
          <a:blip r:embed="rId2"/>
          <a:srcRect l="12500" t="65170" r="14423" b="10043"/>
          <a:stretch>
            <a:fillRect/>
          </a:stretch>
        </p:blipFill>
        <p:spPr bwMode="auto">
          <a:xfrm>
            <a:off x="838200" y="2590800"/>
            <a:ext cx="7467600" cy="1695450"/>
          </a:xfrm>
          <a:prstGeom prst="rect">
            <a:avLst/>
          </a:prstGeom>
          <a:noFill/>
          <a:ln w="28575">
            <a:solidFill>
              <a:srgbClr val="3333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858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nip Single Corner Rectangle 8"/>
          <p:cNvSpPr/>
          <p:nvPr/>
        </p:nvSpPr>
        <p:spPr>
          <a:xfrm>
            <a:off x="762000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7" name="Subtitle 2"/>
          <p:cNvSpPr txBox="1">
            <a:spLocks/>
          </p:cNvSpPr>
          <p:nvPr/>
        </p:nvSpPr>
        <p:spPr bwMode="auto">
          <a:xfrm>
            <a:off x="762000" y="1447800"/>
            <a:ext cx="7620000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  <a:defRPr/>
            </a:pP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Q: </a:t>
            </a: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ตัวชี้วัดที่เป็นร้อยละ การวางเป้าหมาย 1</a:t>
            </a:r>
            <a:r>
              <a:rPr lang="en-US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</a:t>
            </a:r>
            <a:br>
              <a:rPr lang="en-US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r>
              <a:rPr lang="en-US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    </a:t>
            </a: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และการวางเป้าหมาย 2 </a:t>
            </a:r>
            <a:r>
              <a:rPr lang="en-US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?</a:t>
            </a: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 </a:t>
            </a:r>
            <a:b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</a:t>
            </a:r>
            <a:r>
              <a:rPr lang="en-US" sz="3200" b="1" dirty="0">
                <a:solidFill>
                  <a:srgbClr val="0070C0"/>
                </a:solidFill>
                <a:latin typeface="Gill Sans MT" pitchFamily="34" charset="0"/>
                <a:sym typeface="Wingdings" pitchFamily="2" charset="2"/>
              </a:rPr>
              <a:t>A:</a:t>
            </a: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sym typeface="Wingdings" pitchFamily="2" charset="2"/>
              </a:rPr>
              <a:t> </a:t>
            </a:r>
            <a:r>
              <a:rPr lang="th-TH" sz="3200" b="1" dirty="0">
                <a:solidFill>
                  <a:srgbClr val="0070C0"/>
                </a:solidFill>
                <a:latin typeface="Cordia New" pitchFamily="34" charset="-34"/>
                <a:cs typeface="Cordia New" pitchFamily="34" charset="-34"/>
                <a:sym typeface="Wingdings" pitchFamily="2" charset="2"/>
              </a:rPr>
              <a:t>ตัวอย่างเช่น</a:t>
            </a:r>
            <a:endParaRPr lang="en-US" sz="3200" dirty="0">
              <a:latin typeface="Cordia New" pitchFamily="34" charset="-34"/>
              <a:cs typeface="Cordia New" pitchFamily="34" charset="-34"/>
            </a:endParaRPr>
          </a:p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  <a:defRPr/>
            </a:pPr>
            <a: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/>
            </a:r>
            <a:br>
              <a:rPr lang="th-TH" sz="32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endParaRPr lang="th-TH" sz="3200" b="1" dirty="0">
              <a:solidFill>
                <a:srgbClr val="0070C0"/>
              </a:solidFill>
              <a:latin typeface="Cordia New" pitchFamily="34" charset="-34"/>
              <a:cs typeface="+mj-cs"/>
              <a:sym typeface="Wingdings" pitchFamily="2" charset="2"/>
            </a:endParaRPr>
          </a:p>
        </p:txBody>
      </p:sp>
      <p:sp>
        <p:nvSpPr>
          <p:cNvPr id="32773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9EA32CC-61D8-46A1-94A6-3E352ECFA799}" type="slidenum">
              <a:rPr lang="en-US"/>
              <a:pPr/>
              <a:t>18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73113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3600" b="1" dirty="0">
                <a:solidFill>
                  <a:srgbClr val="0070C0"/>
                </a:solidFill>
                <a:latin typeface="+mn-lt"/>
                <a:cs typeface="+mn-cs"/>
              </a:rPr>
              <a:t>Q&amp;A</a:t>
            </a:r>
            <a:endParaRPr lang="th-TH" sz="36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2775" name="Picture 10"/>
          <p:cNvPicPr>
            <a:picLocks noChangeAspect="1" noChangeArrowheads="1"/>
          </p:cNvPicPr>
          <p:nvPr/>
        </p:nvPicPr>
        <p:blipFill>
          <a:blip r:embed="rId3"/>
          <a:srcRect l="12180" t="34830" r="14745" b="40598"/>
          <a:stretch>
            <a:fillRect/>
          </a:stretch>
        </p:blipFill>
        <p:spPr bwMode="auto">
          <a:xfrm>
            <a:off x="990600" y="3163888"/>
            <a:ext cx="7162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Rectangle 11"/>
          <p:cNvSpPr>
            <a:spLocks noChangeArrowheads="1"/>
          </p:cNvSpPr>
          <p:nvPr/>
        </p:nvSpPr>
        <p:spPr bwMode="auto">
          <a:xfrm>
            <a:off x="990600" y="5181600"/>
            <a:ext cx="702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th-TH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จากสูตรการคำนวณ  เป้าหมาย 1 คือ ผลสำเร็จในการจัดทำคู่มือ 100 เล่ม</a:t>
            </a:r>
            <a:br>
              <a:rPr lang="th-TH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</a:br>
            <a:r>
              <a:rPr lang="th-TH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                             เป้าหมาย 2 คือ จำนวนคู่มือที่ตั้งเป้าที่จะทำทั้งหมดในปี 2554  จำนวน 100 เล่ม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685800" y="304800"/>
            <a:ext cx="7772400" cy="6248400"/>
          </a:xfrm>
          <a:prstGeom prst="round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795" name="Subtitle 2"/>
          <p:cNvSpPr txBox="1">
            <a:spLocks/>
          </p:cNvSpPr>
          <p:nvPr/>
        </p:nvSpPr>
        <p:spPr bwMode="auto">
          <a:xfrm>
            <a:off x="8382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>
            <a:off x="762000" y="4984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07" name="Subtitle 2"/>
          <p:cNvSpPr txBox="1">
            <a:spLocks/>
          </p:cNvSpPr>
          <p:nvPr/>
        </p:nvSpPr>
        <p:spPr bwMode="auto">
          <a:xfrm>
            <a:off x="685800" y="1295400"/>
            <a:ext cx="78486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  <a:defRPr/>
            </a:pPr>
            <a:r>
              <a:rPr lang="en-US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Q: </a:t>
            </a:r>
            <a: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ทุกตัวชี้วัดข้อมูลพื้นฐานย้อนหลังไม่ปรากฏในคำรับรองปีปัจจุบัน</a:t>
            </a:r>
            <a:b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r>
              <a:rPr lang="en-US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A:</a:t>
            </a:r>
            <a: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เนื่องจากเป็นตัวชี้วัดที่กำหนดขี้นใหม่ในปีงบประมาณ 2554</a:t>
            </a:r>
            <a:b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r>
              <a:rPr lang="en-US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Q: </a:t>
            </a:r>
            <a: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ทุกตัวชี้วัดรายงานในระบบแล้วไม่น่าจะส่งเอกสารตามไปเพราะข้อมูลเหมือนกันซึ่งสามารถพิมพ์จากระบบได้</a:t>
            </a:r>
            <a:b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r>
              <a:rPr lang="en-US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A:</a:t>
            </a:r>
            <a: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> ทุกหน่วยงานจะต้องพิมพ์รายงานเพื่อเป็นหลักฐานยืนยันข้อมูลในแต่ละเดือน เสนอให้ผู้บริหารส่วนงาน/ส่วน ให้ความเห็นชอบ และส่งส่วนแผนงาน</a:t>
            </a:r>
            <a:b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endParaRPr lang="en-US" sz="3000" dirty="0">
              <a:cs typeface="+mj-cs"/>
            </a:endParaRPr>
          </a:p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  <a:defRPr/>
            </a:pPr>
            <a: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  <a:t/>
            </a:r>
            <a:br>
              <a:rPr lang="th-TH" sz="3000" b="1" dirty="0">
                <a:solidFill>
                  <a:srgbClr val="0070C0"/>
                </a:solidFill>
                <a:latin typeface="Gill Sans MT" pitchFamily="34" charset="0"/>
                <a:cs typeface="+mj-cs"/>
                <a:sym typeface="Wingdings" pitchFamily="2" charset="2"/>
              </a:rPr>
            </a:br>
            <a:endParaRPr lang="th-TH" sz="3000" b="1" dirty="0">
              <a:solidFill>
                <a:srgbClr val="0070C0"/>
              </a:solidFill>
              <a:latin typeface="Cordia New" pitchFamily="34" charset="-34"/>
              <a:cs typeface="+mj-cs"/>
              <a:sym typeface="Wingdings" pitchFamily="2" charset="2"/>
            </a:endParaRPr>
          </a:p>
        </p:txBody>
      </p:sp>
      <p:sp>
        <p:nvSpPr>
          <p:cNvPr id="33798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9693C6C-0AC1-406C-8F93-F36C60DA111E}" type="slidenum">
              <a:rPr lang="en-US"/>
              <a:pPr/>
              <a:t>19</a:t>
            </a:fld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773113" y="627063"/>
            <a:ext cx="6019800" cy="533400"/>
          </a:xfrm>
          <a:prstGeom prst="rect">
            <a:avLst/>
          </a:prstGeom>
        </p:spPr>
        <p:txBody>
          <a:bodyPr tIns="0"/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sz="3400" b="1" dirty="0">
                <a:solidFill>
                  <a:srgbClr val="0070C0"/>
                </a:solidFill>
                <a:latin typeface="+mn-lt"/>
                <a:cs typeface="+mn-cs"/>
              </a:rPr>
              <a:t>Q&amp;A</a:t>
            </a: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34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4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1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4E03A2C-B3AD-4CD6-93CE-D581D210D205}" type="slidenum">
              <a:rPr lang="en-US"/>
              <a:pPr/>
              <a:t>2</a:t>
            </a:fld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685800" y="1905000"/>
            <a:ext cx="7772400" cy="4724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 Diagonal Corner Rectangle 9"/>
          <p:cNvSpPr/>
          <p:nvPr/>
        </p:nvSpPr>
        <p:spPr>
          <a:xfrm>
            <a:off x="685800" y="228600"/>
            <a:ext cx="7772400" cy="1447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762000" y="2667000"/>
            <a:ext cx="7620000" cy="3886200"/>
          </a:xfrm>
          <a:prstGeom prst="rect">
            <a:avLst/>
          </a:prstGeom>
        </p:spPr>
        <p:txBody>
          <a:bodyPr tIns="0"/>
          <a:lstStyle/>
          <a:p>
            <a:pPr marL="27432" algn="thaiDist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30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 	</a:t>
            </a:r>
            <a: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ผู้รับผิดชอบในการบันทึกข้อมูลจะต้องบันทึกภายในเวลา</a:t>
            </a:r>
            <a:b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</a:br>
            <a:r>
              <a:rPr lang="th-TH" sz="2900" b="1" dirty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ที่กำหนดหากเลยระยะเวลาที่กำหนด ส่วนแผนงานจะทำการปิดระบบ และขอให้ตรวจสอบข้อมูลทั้งหมดในระบบสารสนเทศให้ตรงกับเอกสารต้นร่าง หากพบว่าข้อมูลไม่ถูกต้อง ให้ดำเนินการแก้ไขให้ถูกต้องก่อนส่งให้ส่วนแผนงาน หากตรวจพบข้อผิดพลาดในภายหลังและต้องการแก้ไข/ปรับปรุงข้อมูล ต้องทำหนังสือแจ้งขอแก้ไขมายังส่วน</a:t>
            </a:r>
            <a:r>
              <a:rPr lang="th-TH" sz="2900" b="1" dirty="0" smtClean="0">
                <a:solidFill>
                  <a:srgbClr val="0070C0"/>
                </a:solidFill>
                <a:latin typeface="+mn-lt"/>
                <a:cs typeface="+mn-cs"/>
                <a:sym typeface="Wingdings"/>
              </a:rPr>
              <a:t>แผนงาน </a:t>
            </a:r>
            <a:r>
              <a:rPr lang="th-TH" sz="2900" b="1" u="sng" dirty="0" smtClean="0">
                <a:solidFill>
                  <a:srgbClr val="0070C0"/>
                </a:solidFill>
                <a:cs typeface="+mn-cs"/>
                <a:sym typeface="Wingdings"/>
              </a:rPr>
              <a:t>ภายใน </a:t>
            </a:r>
            <a:r>
              <a:rPr lang="th-TH" sz="2900" b="1" u="sng" dirty="0">
                <a:solidFill>
                  <a:srgbClr val="0070C0"/>
                </a:solidFill>
                <a:cs typeface="+mn-cs"/>
                <a:sym typeface="Wingdings"/>
              </a:rPr>
              <a:t>1 สัปดาห์ของเดือนถัดไป</a:t>
            </a:r>
            <a:r>
              <a:rPr lang="th-TH" sz="2900" b="1" dirty="0">
                <a:solidFill>
                  <a:srgbClr val="0070C0"/>
                </a:solidFill>
                <a:cs typeface="+mn-cs"/>
                <a:sym typeface="Wingdings"/>
              </a:rPr>
              <a:t> </a:t>
            </a:r>
            <a:r>
              <a:rPr lang="th-TH" sz="2900" b="1" dirty="0" smtClean="0">
                <a:solidFill>
                  <a:srgbClr val="0070C0"/>
                </a:solidFill>
                <a:cs typeface="+mn-cs"/>
                <a:sym typeface="Wingdings"/>
              </a:rPr>
              <a:t> และมาทำการบันทึกในระบบสารสนเทศที่ส่วนแผนงาน</a:t>
            </a:r>
            <a:endParaRPr lang="en-US" sz="2900" b="1" dirty="0">
              <a:solidFill>
                <a:srgbClr val="0070C0"/>
              </a:solidFill>
              <a:latin typeface="+mn-lt"/>
              <a:cs typeface="+mn-cs"/>
            </a:endParaRPr>
          </a:p>
        </p:txBody>
      </p:sp>
      <p:sp>
        <p:nvSpPr>
          <p:cNvPr id="12" name="Snip Single Corner Rectangle 11"/>
          <p:cNvSpPr/>
          <p:nvPr/>
        </p:nvSpPr>
        <p:spPr>
          <a:xfrm>
            <a:off x="762000" y="1870075"/>
            <a:ext cx="5638800" cy="685800"/>
          </a:xfrm>
          <a:prstGeom prst="snip1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838200" y="2043113"/>
            <a:ext cx="2743200" cy="533400"/>
          </a:xfrm>
          <a:prstGeom prst="rect">
            <a:avLst/>
          </a:prstGeom>
        </p:spPr>
        <p:txBody>
          <a:bodyPr tIns="0">
            <a:normAutofit fontScale="85000" lnSpcReduction="20000"/>
          </a:bodyPr>
          <a:lstStyle/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4500" b="1" dirty="0">
                <a:solidFill>
                  <a:srgbClr val="0070C0"/>
                </a:solidFill>
                <a:latin typeface="+mn-lt"/>
                <a:cs typeface="+mn-cs"/>
              </a:rPr>
              <a:t>การบันทึกข้อมูล</a:t>
            </a: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th-TH" sz="43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40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838200" y="377825"/>
            <a:ext cx="7467600" cy="1466850"/>
          </a:xfrm>
          <a:prstGeom prst="rect">
            <a:avLst/>
          </a:prstGeom>
        </p:spPr>
        <p:txBody>
          <a:bodyPr tIns="0">
            <a:normAutofit fontScale="55000" lnSpcReduction="20000"/>
          </a:bodyPr>
          <a:lstStyle/>
          <a:p>
            <a:pPr marL="27432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6000" b="1" dirty="0" smtClean="0">
                <a:solidFill>
                  <a:srgbClr val="0070C0"/>
                </a:solidFill>
                <a:latin typeface="+mn-lt"/>
                <a:cs typeface="+mn-cs"/>
              </a:rPr>
              <a:t>การบันทึกข้อมูลรายงาน</a:t>
            </a:r>
            <a:r>
              <a:rPr lang="th-TH" sz="6000" b="1" dirty="0">
                <a:solidFill>
                  <a:srgbClr val="0070C0"/>
                </a:solidFill>
                <a:latin typeface="+mn-lt"/>
                <a:cs typeface="+mn-cs"/>
              </a:rPr>
              <a:t>ผลการปฏิบัติงาน</a:t>
            </a:r>
            <a:br>
              <a:rPr lang="th-TH" sz="6000" b="1" dirty="0">
                <a:solidFill>
                  <a:srgbClr val="0070C0"/>
                </a:solidFill>
                <a:latin typeface="+mn-lt"/>
                <a:cs typeface="+mn-cs"/>
              </a:rPr>
            </a:br>
            <a:r>
              <a:rPr lang="th-TH" sz="6000" b="1" dirty="0">
                <a:solidFill>
                  <a:srgbClr val="0070C0"/>
                </a:solidFill>
                <a:latin typeface="+mn-lt"/>
                <a:cs typeface="+mn-cs"/>
              </a:rPr>
              <a:t>ประจำปีงบประมาณ </a:t>
            </a:r>
            <a:r>
              <a:rPr lang="th-TH" sz="6000" b="1" dirty="0" smtClean="0">
                <a:solidFill>
                  <a:srgbClr val="0070C0"/>
                </a:solidFill>
                <a:latin typeface="+mn-lt"/>
                <a:cs typeface="+mn-cs"/>
              </a:rPr>
              <a:t>2554</a:t>
            </a:r>
          </a:p>
          <a:p>
            <a:pPr marL="27432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th-TH" sz="6000" b="1" dirty="0" smtClean="0">
                <a:solidFill>
                  <a:srgbClr val="0070C0"/>
                </a:solidFill>
                <a:latin typeface="+mn-lt"/>
                <a:cs typeface="+mn-cs"/>
              </a:rPr>
              <a:t>ในระบบสารสนเทศ</a:t>
            </a:r>
            <a:endParaRPr lang="th-TH" sz="6000" b="1" dirty="0">
              <a:solidFill>
                <a:srgbClr val="0070C0"/>
              </a:solidFill>
              <a:latin typeface="+mn-lt"/>
              <a:cs typeface="+mn-cs"/>
            </a:endParaRPr>
          </a:p>
          <a:p>
            <a:pPr marL="27432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4000" dirty="0">
              <a:solidFill>
                <a:schemeClr val="tx2">
                  <a:shade val="30000"/>
                  <a:satMod val="1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miley Face 12"/>
          <p:cNvSpPr/>
          <p:nvPr/>
        </p:nvSpPr>
        <p:spPr>
          <a:xfrm>
            <a:off x="2133600" y="1219200"/>
            <a:ext cx="4724400" cy="4724400"/>
          </a:xfrm>
          <a:prstGeom prst="smileyFace">
            <a:avLst/>
          </a:prstGeom>
          <a:ln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821" name="Subtitle 2"/>
          <p:cNvSpPr txBox="1">
            <a:spLocks/>
          </p:cNvSpPr>
          <p:nvPr/>
        </p:nvSpPr>
        <p:spPr bwMode="auto">
          <a:xfrm>
            <a:off x="1295400" y="1366838"/>
            <a:ext cx="7543800" cy="511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>
              <a:lnSpc>
                <a:spcPct val="120000"/>
              </a:lnSpc>
              <a:buClr>
                <a:schemeClr val="accent1"/>
              </a:buClr>
              <a:buSzPct val="80000"/>
            </a:pPr>
            <a:endParaRPr lang="en-US" sz="1700" b="1">
              <a:solidFill>
                <a:srgbClr val="3333FF"/>
              </a:solidFill>
              <a:latin typeface="Gill Sans MT" pitchFamily="34" charset="0"/>
            </a:endParaRPr>
          </a:p>
        </p:txBody>
      </p:sp>
      <p:sp>
        <p:nvSpPr>
          <p:cNvPr id="34822" name="Subtitle 2"/>
          <p:cNvSpPr txBox="1">
            <a:spLocks/>
          </p:cNvSpPr>
          <p:nvPr/>
        </p:nvSpPr>
        <p:spPr bwMode="auto">
          <a:xfrm>
            <a:off x="2667000" y="3886200"/>
            <a:ext cx="365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 algn="ctr">
              <a:lnSpc>
                <a:spcPct val="120000"/>
              </a:lnSpc>
              <a:buClr>
                <a:schemeClr val="accent1"/>
              </a:buClr>
              <a:buSzPct val="80000"/>
            </a:pPr>
            <a:r>
              <a:rPr lang="th-TH" sz="5000" b="1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ขอบคุณค่ะ</a:t>
            </a:r>
            <a:endParaRPr lang="th-TH" sz="5000" b="1">
              <a:solidFill>
                <a:srgbClr val="0070C0"/>
              </a:solidFill>
              <a:latin typeface="Cordia New" pitchFamily="34" charset="-34"/>
              <a:cs typeface="Cordia New" pitchFamily="34" charset="-34"/>
              <a:sym typeface="Wingdings" pitchFamily="2" charset="2"/>
            </a:endParaRPr>
          </a:p>
        </p:txBody>
      </p:sp>
      <p:sp>
        <p:nvSpPr>
          <p:cNvPr id="34823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AB61BF2-1D4E-406F-B20B-41E346257EA3}" type="slidenum">
              <a:rPr lang="en-US"/>
              <a:pPr/>
              <a:t>20</a:t>
            </a:fld>
            <a:endParaRPr lang="en-US"/>
          </a:p>
        </p:txBody>
      </p:sp>
      <p:sp>
        <p:nvSpPr>
          <p:cNvPr id="34824" name="Subtitle 2"/>
          <p:cNvSpPr txBox="1">
            <a:spLocks/>
          </p:cNvSpPr>
          <p:nvPr/>
        </p:nvSpPr>
        <p:spPr bwMode="auto">
          <a:xfrm>
            <a:off x="762000" y="1524000"/>
            <a:ext cx="6629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/>
          <a:lstStyle/>
          <a:p>
            <a:pPr marL="26988" algn="r">
              <a:lnSpc>
                <a:spcPct val="120000"/>
              </a:lnSpc>
              <a:buClr>
                <a:schemeClr val="accent1"/>
              </a:buClr>
              <a:buSzPct val="80000"/>
            </a:pPr>
            <a:r>
              <a:rPr lang="th-TH" sz="10000" b="1" dirty="0">
                <a:solidFill>
                  <a:srgbClr val="0070C0"/>
                </a:solidFill>
                <a:latin typeface="Gill Sans MT" pitchFamily="34" charset="0"/>
                <a:cs typeface="Cordia New" pitchFamily="34" charset="-34"/>
                <a:sym typeface="Wingdings" pitchFamily="2" charset="2"/>
              </a:rPr>
              <a:t>จบการนำเสนอ</a:t>
            </a:r>
            <a:endParaRPr lang="th-TH" sz="10000" b="1" dirty="0">
              <a:solidFill>
                <a:srgbClr val="0070C0"/>
              </a:solidFill>
              <a:latin typeface="Cordia New" pitchFamily="34" charset="-34"/>
              <a:cs typeface="Cordia New" pitchFamily="34" charset="-34"/>
              <a:sym typeface="Wingdings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sz="3600" b="1" dirty="0" smtClean="0">
                <a:solidFill>
                  <a:srgbClr val="0070C0"/>
                </a:solidFill>
                <a:sym typeface="Wingdings" pitchFamily="2" charset="2"/>
              </a:rPr>
              <a:t>การบันทึกข้อมูลในระบบสารสนเทศ มี  4 ประเภทตัวชี้วัด ได้แก่ 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0070C0"/>
                </a:solidFill>
                <a:sym typeface="Wingdings" pitchFamily="2" charset="2"/>
              </a:rPr>
              <a:t>		1. ประเภทร้อยละ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0070C0"/>
                </a:solidFill>
                <a:sym typeface="Wingdings" pitchFamily="2" charset="2"/>
              </a:rPr>
              <a:t>		2. ประเภทสัดส่วน 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0070C0"/>
                </a:solidFill>
                <a:sym typeface="Wingdings" pitchFamily="2" charset="2"/>
              </a:rPr>
              <a:t>		3. ประเภทจำนวน</a:t>
            </a:r>
          </a:p>
          <a:p>
            <a:pPr>
              <a:buNone/>
            </a:pPr>
            <a:r>
              <a:rPr lang="th-TH" sz="3600" b="1" dirty="0" smtClean="0">
                <a:solidFill>
                  <a:srgbClr val="0070C0"/>
                </a:solidFill>
                <a:sym typeface="Wingdings" pitchFamily="2" charset="2"/>
              </a:rPr>
              <a:t>		4. ประเภทระดับ</a:t>
            </a: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C926769-A47B-45E8-99BC-48F35277FCE7}" type="slidenum">
              <a:rPr lang="en-US"/>
              <a:pPr/>
              <a:t>3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" y="228600"/>
            <a:ext cx="65659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การบันทึกข้อมูลประเภทต่าง ๆ </a:t>
            </a:r>
            <a:endParaRPr lang="en-US" sz="41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01000" cy="1981200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ร้อยละ มี 2 แบบ คือ</a:t>
            </a:r>
          </a:p>
          <a:p>
            <a:pPr marL="854075" indent="-51435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แบบสะสมตัวหาร </a:t>
            </a:r>
            <a:r>
              <a:rPr lang="th-TH" sz="3000" dirty="0" smtClean="0">
                <a:solidFill>
                  <a:srgbClr val="0070C0"/>
                </a:solidFill>
                <a:sym typeface="Wingdings" pitchFamily="2" charset="2"/>
              </a:rPr>
              <a:t>โดยบันทึกตัวหาร หรือข้อมูล 2 ในระบบสารสนเทศเป็นแบบสะสม มีจำนวน 6 ตัวชี้วัด ได้แก่  </a:t>
            </a: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ตัวชี้วัดที่ 1.2.1.8,  1.2.1.10, 1.2.1.12, 1.2.1.20, 1.2.1.23 และ 5   </a:t>
            </a:r>
          </a:p>
          <a:p>
            <a:pPr marL="854075" indent="-514350" fontAlgn="auto">
              <a:spcAft>
                <a:spcPts val="0"/>
              </a:spcAft>
              <a:buNone/>
              <a:defRPr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ตัวอย่างเช่น</a:t>
            </a:r>
            <a:r>
              <a:rPr lang="th-TH" sz="3000" dirty="0" smtClean="0">
                <a:solidFill>
                  <a:srgbClr val="0070C0"/>
                </a:solidFill>
                <a:sym typeface="Wingdings" pitchFamily="2" charset="2"/>
              </a:rPr>
              <a:t/>
            </a:r>
            <a:br>
              <a:rPr lang="th-TH" sz="3000" dirty="0" smtClean="0">
                <a:solidFill>
                  <a:srgbClr val="0070C0"/>
                </a:solidFill>
                <a:sym typeface="Wingdings" pitchFamily="2" charset="2"/>
              </a:rPr>
            </a:b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43FEF19-C073-449B-9DE9-8FE1B9DD85F5}" type="slidenum">
              <a:rPr lang="en-US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5659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h-TH" sz="4400" dirty="0" smtClean="0">
                <a:solidFill>
                  <a:srgbClr val="0070C0"/>
                </a:solidFill>
                <a:effectLst/>
              </a:rPr>
              <a:t>การบันทึกข้อมูลประเภทต่าง ๆ (ต่อ)</a:t>
            </a:r>
            <a:endParaRPr lang="en-US" dirty="0">
              <a:effectLst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 l="12340" t="64530" r="13942" b="10043"/>
          <a:stretch>
            <a:fillRect/>
          </a:stretch>
        </p:blipFill>
        <p:spPr bwMode="auto">
          <a:xfrm>
            <a:off x="685800" y="3810000"/>
            <a:ext cx="7848600" cy="2547937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7" name="Round Diagonal Corner Rectangle 6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848600" cy="1447800"/>
          </a:xfrm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ร้อยละ (ต่อ)</a:t>
            </a:r>
          </a:p>
          <a:p>
            <a:pPr marL="339725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3000" dirty="0" smtClean="0">
                <a:solidFill>
                  <a:srgbClr val="0070C0"/>
                </a:solidFill>
                <a:sym typeface="Wingdings" pitchFamily="2" charset="2"/>
              </a:rPr>
              <a:t> 2. </a:t>
            </a: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แบบบันทึกข้อมูลที่เกิดขึ้นจริง </a:t>
            </a:r>
            <a:r>
              <a:rPr lang="th-TH" sz="3000" dirty="0" smtClean="0">
                <a:solidFill>
                  <a:srgbClr val="0070C0"/>
                </a:solidFill>
                <a:sym typeface="Wingdings" pitchFamily="2" charset="2"/>
              </a:rPr>
              <a:t>โดยบันทึกตัวหาร หรือข้อมูล 2    ในระบบสารสนเทศเป็นข้อมูลที่เกิดขึ้นจริง มีจำนวน 17 ตัวชี้วัด ได้แก่</a:t>
            </a:r>
          </a:p>
          <a:p>
            <a:pPr marL="339725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3000" dirty="0" smtClean="0">
                <a:solidFill>
                  <a:srgbClr val="0070C0"/>
                </a:solidFill>
                <a:sym typeface="Wingdings" pitchFamily="2" charset="2"/>
              </a:rPr>
              <a:t>ตัวชี้วัดที่ 1.2.1.1, 1.2.1.2, 1.2.1.3, 1.2.1.4, 1.2.1.6, 1.2.1.7, 1.2.1.9, 1.2.1.11, 1.2.1.13, 1.2.1.14, 1.2.1.15, 1.2.1.21, 1.2.1.22, 1.2.1.24, 2.1.1, 2.1.2, และ 2.2.1    </a:t>
            </a:r>
          </a:p>
          <a:p>
            <a:pPr marL="339725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ตัวอย่างเช่น</a:t>
            </a: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3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             </a:t>
            </a:r>
            <a:endParaRPr lang="en-US" sz="3000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7A2AAEE-18D6-4B8F-A0F9-E592ACF262C8}" type="slidenum">
              <a:rPr lang="en-US"/>
              <a:pPr/>
              <a:t>5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14400" y="228600"/>
            <a:ext cx="65659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การบันทึกข้อมูลประเภทต่าง ๆ (ต่อ)</a:t>
            </a:r>
            <a:endParaRPr lang="en-US" sz="41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ound Diagonal Corner Rectangle 7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Content Placeholder 4"/>
          <p:cNvPicPr>
            <a:picLocks/>
          </p:cNvPicPr>
          <p:nvPr/>
        </p:nvPicPr>
        <p:blipFill>
          <a:blip r:embed="rId2"/>
          <a:srcRect l="12179" t="63136" r="14423" b="11538"/>
          <a:stretch>
            <a:fillRect/>
          </a:stretch>
        </p:blipFill>
        <p:spPr bwMode="auto">
          <a:xfrm>
            <a:off x="1066800" y="4698274"/>
            <a:ext cx="7158947" cy="1852648"/>
          </a:xfrm>
          <a:prstGeom prst="rect">
            <a:avLst/>
          </a:prstGeom>
          <a:noFill/>
          <a:ln w="28575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ประเภทสัดส่วน บันทึกข้อมูลตามสูตรการคำนวณ  </a:t>
            </a:r>
          </a:p>
          <a:p>
            <a:pPr>
              <a:buNone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	มีจำนวน 1 ตัวชี้วัด 	คือ  2.2.2</a:t>
            </a:r>
          </a:p>
          <a:p>
            <a:pPr>
              <a:buNone/>
            </a:pPr>
            <a:r>
              <a:rPr lang="th-TH" sz="2000" b="1" dirty="0" smtClean="0">
                <a:solidFill>
                  <a:srgbClr val="0070C0"/>
                </a:solidFill>
                <a:sym typeface="Wingdings" pitchFamily="2" charset="2"/>
              </a:rPr>
              <a:t>	</a:t>
            </a:r>
            <a:r>
              <a:rPr lang="th-TH" sz="2000" b="1" dirty="0" smtClean="0">
                <a:solidFill>
                  <a:srgbClr val="FF0000"/>
                </a:solidFill>
                <a:sym typeface="Wingdings" pitchFamily="2" charset="2"/>
              </a:rPr>
              <a:t>สูตรการคำนวณ</a:t>
            </a: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r>
              <a:rPr lang="th-TH" sz="2000" b="1" dirty="0" smtClean="0">
                <a:solidFill>
                  <a:srgbClr val="0070C0"/>
                </a:solidFill>
                <a:sym typeface="Wingdings" pitchFamily="2" charset="2"/>
              </a:rPr>
              <a:t>      ตัวอย่างเช่น</a:t>
            </a: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C926769-A47B-45E8-99BC-48F35277FCE7}" type="slidenum">
              <a:rPr lang="en-US"/>
              <a:pPr/>
              <a:t>6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14400" y="228600"/>
            <a:ext cx="65659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การบันทึกข้อมูลประเภทต่าง ๆ (ต่อ)</a:t>
            </a:r>
            <a:endParaRPr lang="en-US" sz="41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0" y="2743200"/>
          <a:ext cx="6096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 smtClean="0">
                          <a:solidFill>
                            <a:schemeClr val="bg1"/>
                          </a:solidFill>
                        </a:rPr>
                        <a:t>จำนวนเงินสนับสนุนงานวิจัยและงานสร้างสรรค์ภายในและภายนอกสถาบัน</a:t>
                      </a:r>
                      <a:endParaRPr lang="en-US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/>
                        <a:t> จำนวนอาจารย์ประจำและ นักวิจัยประจำ</a:t>
                      </a:r>
                      <a:endParaRPr lang="th-TH" sz="2000" b="1" dirty="0" smtClean="0">
                        <a:solidFill>
                          <a:srgbClr val="0070C0"/>
                        </a:solidFill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Picture 11"/>
          <p:cNvPicPr/>
          <p:nvPr/>
        </p:nvPicPr>
        <p:blipFill>
          <a:blip r:embed="rId2"/>
          <a:srcRect l="12603" t="71179" r="14238" b="7424"/>
          <a:stretch>
            <a:fillRect/>
          </a:stretch>
        </p:blipFill>
        <p:spPr bwMode="auto">
          <a:xfrm>
            <a:off x="990600" y="4495800"/>
            <a:ext cx="7315200" cy="14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th-TH" sz="20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ประเภทจำนวน บันทึกข้อมูลที่เกิดขึ้นจริง  มีจำนวน 4 ตัวชี้วัด </a:t>
            </a:r>
          </a:p>
          <a:p>
            <a:pPr>
              <a:buNone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	ได้แก่ 1.2.1.16, 1.2.1.17, 1.2.1.18, 1.2.1.19  </a:t>
            </a:r>
          </a:p>
          <a:p>
            <a:pPr>
              <a:buNone/>
            </a:pPr>
            <a:r>
              <a:rPr lang="th-TH" sz="3000" b="1" dirty="0" smtClean="0">
                <a:solidFill>
                  <a:srgbClr val="0070C0"/>
                </a:solidFill>
                <a:sym typeface="Wingdings" pitchFamily="2" charset="2"/>
              </a:rPr>
              <a:t>	ตัวอย่างเช่น     </a:t>
            </a:r>
            <a:endParaRPr lang="en-US" sz="3000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C926769-A47B-45E8-99BC-48F35277FCE7}" type="slidenum">
              <a:rPr lang="en-US"/>
              <a:pPr/>
              <a:t>7</a:t>
            </a:fld>
            <a:endParaRPr lang="en-US"/>
          </a:p>
        </p:txBody>
      </p:sp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2"/>
          <a:srcRect l="12500" t="79272" r="14104" b="10043"/>
          <a:stretch>
            <a:fillRect/>
          </a:stretch>
        </p:blipFill>
        <p:spPr bwMode="auto">
          <a:xfrm>
            <a:off x="838200" y="35814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228600"/>
            <a:ext cx="65659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การบันทึกข้อมูลประเภทต่าง ๆ (ต่อ)</a:t>
            </a:r>
            <a:endParaRPr lang="en-US" sz="41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ound Diagonal Corner Rectangle 8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52400" y="1481138"/>
            <a:ext cx="8763000" cy="4386262"/>
          </a:xfrm>
        </p:spPr>
        <p:txBody>
          <a:bodyPr>
            <a:noAutofit/>
          </a:bodyPr>
          <a:lstStyle/>
          <a:p>
            <a:pPr marL="365760" indent="-256032" algn="thaiDi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ประเภทระดับ ซึ่งประกอบด้วย</a:t>
            </a:r>
          </a:p>
          <a:p>
            <a:pPr marL="365760" indent="-256032" algn="thaiDist" fontAlgn="auto">
              <a:spcAft>
                <a:spcPts val="0"/>
              </a:spcAft>
              <a:buFont typeface="Wingdings 3"/>
              <a:buNone/>
              <a:defRPr/>
            </a:pPr>
            <a:r>
              <a:rPr lang="th-TH" sz="2800" b="1" i="1" dirty="0" smtClean="0">
                <a:solidFill>
                  <a:srgbClr val="0070C0"/>
                </a:solidFill>
                <a:sym typeface="Wingdings" pitchFamily="2" charset="2"/>
              </a:rPr>
              <a:t>	</a:t>
            </a:r>
            <a:r>
              <a:rPr lang="th-TH" sz="2800" i="1" dirty="0" smtClean="0">
                <a:solidFill>
                  <a:srgbClr val="0070C0"/>
                </a:solidFill>
                <a:sym typeface="Wingdings" pitchFamily="2" charset="2"/>
              </a:rPr>
              <a:t>1. ระดับเชิงคุณภาพ มี 2 รูปแบบ คือ</a:t>
            </a:r>
          </a:p>
          <a:p>
            <a:pPr marL="365760" indent="-256032" algn="thaiDist" fontAlgn="auto">
              <a:spcAft>
                <a:spcPts val="0"/>
              </a:spcAft>
              <a:buFont typeface="Wingdings 3"/>
              <a:buNone/>
              <a:defRPr/>
            </a:pPr>
            <a:r>
              <a:rPr lang="th-TH" sz="2800" dirty="0" smtClean="0">
                <a:solidFill>
                  <a:srgbClr val="0070C0"/>
                </a:solidFill>
                <a:sym typeface="Wingdings" pitchFamily="2" charset="2"/>
              </a:rPr>
              <a:t>    	1.1 ตัวชี้วัดที่ไม่มีสูตรการคำนวณ มีจำนวน 14 ตัวชี้วัด  ได้แก่ </a:t>
            </a:r>
          </a:p>
          <a:p>
            <a:pPr marL="365760" indent="-256032" algn="thaiDist" fontAlgn="auto">
              <a:spcAft>
                <a:spcPts val="0"/>
              </a:spcAft>
              <a:buFont typeface="Wingdings 3"/>
              <a:buNone/>
              <a:defRPr/>
            </a:pP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		     ตัวชี้วัดที่ 1.1, 1.2.1.5, 2.3.1, 2.3.2, 2.4.1, 2.4.2, 6, 7, 9, 10, 11,     	     14, 15 และ 16</a:t>
            </a:r>
          </a:p>
          <a:p>
            <a:pPr marL="365760" indent="-256032" algn="thaiDist" fontAlgn="auto">
              <a:spcAft>
                <a:spcPts val="0"/>
              </a:spcAft>
              <a:buFont typeface="Wingdings 3"/>
              <a:buNone/>
              <a:defRPr/>
            </a:pPr>
            <a:r>
              <a:rPr lang="th-TH" sz="2800" dirty="0" smtClean="0">
                <a:solidFill>
                  <a:srgbClr val="0070C0"/>
                </a:solidFill>
                <a:sym typeface="Wingdings" pitchFamily="2" charset="2"/>
              </a:rPr>
              <a:t>     	1.2 ตัวชี้วัดที่มีสูตรการคำนวณ  มีจำนวน 3 ตัวชี้วัด   </a:t>
            </a:r>
          </a:p>
          <a:p>
            <a:pPr marL="365760" indent="-256032" algn="thaiDist" fontAlgn="auto">
              <a:spcAft>
                <a:spcPts val="0"/>
              </a:spcAft>
              <a:buFont typeface="Wingdings 3"/>
              <a:buNone/>
              <a:defRPr/>
            </a:pPr>
            <a:r>
              <a:rPr lang="th-TH" sz="2800" dirty="0" smtClean="0">
                <a:solidFill>
                  <a:srgbClr val="0070C0"/>
                </a:solidFill>
                <a:sym typeface="Wingdings" pitchFamily="2" charset="2"/>
              </a:rPr>
              <a:t>		      ได้แก่ 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ตัวชี้วัดที่ 2.1.3, 3,4 </a:t>
            </a:r>
            <a:endParaRPr lang="th-TH" sz="2800" dirty="0" smtClean="0">
              <a:solidFill>
                <a:srgbClr val="0070C0"/>
              </a:solidFill>
              <a:sym typeface="Wingdings" pitchFamily="2" charset="2"/>
            </a:endParaRPr>
          </a:p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0678353-36D0-494D-9556-8CBE499DBA52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" y="228600"/>
            <a:ext cx="65659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การบันทึกข้อมูลประเภทต่าง ๆ (ต่อ)</a:t>
            </a:r>
            <a:endParaRPr lang="en-US" sz="41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ound Diagonal Corner Rectangle 5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152400" y="1481138"/>
            <a:ext cx="8763000" cy="4386262"/>
          </a:xfrm>
        </p:spPr>
        <p:txBody>
          <a:bodyPr>
            <a:noAutofit/>
          </a:bodyPr>
          <a:lstStyle/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2800" i="1" dirty="0" smtClean="0">
                <a:solidFill>
                  <a:srgbClr val="0070C0"/>
                </a:solidFill>
                <a:sym typeface="Wingdings" pitchFamily="2" charset="2"/>
              </a:rPr>
              <a:t> 2. ระดับเชิงขั้นตอน </a:t>
            </a:r>
            <a:r>
              <a:rPr lang="th-TH" sz="2800" dirty="0" smtClean="0">
                <a:solidFill>
                  <a:srgbClr val="0070C0"/>
                </a:solidFill>
                <a:sym typeface="Wingdings" pitchFamily="2" charset="2"/>
              </a:rPr>
              <a:t> มีจำนวน  3 ตัวชี้วัด </a:t>
            </a:r>
          </a:p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2800" dirty="0" smtClean="0">
                <a:solidFill>
                  <a:srgbClr val="0070C0"/>
                </a:solidFill>
                <a:sym typeface="Wingdings" pitchFamily="2" charset="2"/>
              </a:rPr>
              <a:t>	    ได้แก่  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ตัวชี้วัดที่ 8, 12, และ 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13</a:t>
            </a:r>
          </a:p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	ตัวอย่างเช่น</a:t>
            </a:r>
          </a:p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algn="thaiDist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algn="thaiDi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สำหรับตัวชี้วัดที่ 1.2.1.5  ระดับของจำนวนโครงการที่มีความร่วมมือ     </a:t>
            </a:r>
          </a:p>
          <a:p>
            <a:pPr marL="365760" indent="-256032" algn="thaiDist" fontAlgn="auto">
              <a:spcAft>
                <a:spcPts val="0"/>
              </a:spcAft>
              <a:buNone/>
              <a:defRPr/>
            </a:pP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   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กับต่างประเทศใน การผลิตบัณฑิต  </a:t>
            </a:r>
          </a:p>
          <a:p>
            <a:pPr marL="365760" indent="-256032" algn="thaiDist" fontAlgn="auto">
              <a:spcAft>
                <a:spcPts val="0"/>
              </a:spcAft>
              <a:buNone/>
              <a:defRPr/>
            </a:pP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	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 ขอให้อัปโหลดไฟล์ </a:t>
            </a:r>
            <a:r>
              <a:rPr lang="en-US" sz="2800" b="1" dirty="0" smtClean="0">
                <a:solidFill>
                  <a:srgbClr val="0070C0"/>
                </a:solidFill>
                <a:sym typeface="Wingdings" pitchFamily="2" charset="2"/>
              </a:rPr>
              <a:t>KPI Template </a:t>
            </a:r>
            <a:r>
              <a:rPr lang="th-TH" sz="2800" b="1" dirty="0" smtClean="0">
                <a:solidFill>
                  <a:srgbClr val="0070C0"/>
                </a:solidFill>
                <a:sym typeface="Wingdings" pitchFamily="2" charset="2"/>
              </a:rPr>
              <a:t>ของหน่วยงานมาด้วย</a:t>
            </a: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  <a:p>
            <a:pPr marL="365760" indent="-256032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th-TH" sz="2800" b="1" dirty="0" smtClean="0">
              <a:solidFill>
                <a:srgbClr val="0070C0"/>
              </a:solidFill>
              <a:sym typeface="Wingdings" pitchFamily="2" charset="2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0678353-36D0-494D-9556-8CBE499DBA52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14400" y="228600"/>
            <a:ext cx="65659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h-TH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การบันทึกข้อมูลประเภทต่าง ๆ (ต่อ)</a:t>
            </a:r>
            <a:endParaRPr lang="en-US" sz="41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ound Diagonal Corner Rectangle 5"/>
          <p:cNvSpPr/>
          <p:nvPr/>
        </p:nvSpPr>
        <p:spPr>
          <a:xfrm>
            <a:off x="685800" y="228600"/>
            <a:ext cx="7772400" cy="1066800"/>
          </a:xfrm>
          <a:prstGeom prst="round2DiagRect">
            <a:avLst/>
          </a:prstGeom>
          <a:noFill/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2"/>
          <a:srcRect l="12281" t="78821" r="14402" b="6769"/>
          <a:stretch>
            <a:fillRect/>
          </a:stretch>
        </p:blipFill>
        <p:spPr bwMode="auto">
          <a:xfrm>
            <a:off x="838199" y="2895600"/>
            <a:ext cx="7040880" cy="1097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3304</TotalTime>
  <Words>576</Words>
  <Application>Microsoft Office PowerPoint</Application>
  <PresentationFormat>On-screen Show (4:3)</PresentationFormat>
  <Paragraphs>165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เอกสารประกอบการประชุมชี้แจง</vt:lpstr>
      <vt:lpstr>Slide 2</vt:lpstr>
      <vt:lpstr>Slide 3</vt:lpstr>
      <vt:lpstr>การบันทึกข้อมูลประเภทต่าง ๆ (ต่อ)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การรายงานผลรอบ 12 เดือน</dc:title>
  <dc:creator>kmitl</dc:creator>
  <cp:lastModifiedBy>kmitl</cp:lastModifiedBy>
  <cp:revision>236</cp:revision>
  <dcterms:created xsi:type="dcterms:W3CDTF">2010-09-07T03:46:00Z</dcterms:created>
  <dcterms:modified xsi:type="dcterms:W3CDTF">2011-02-16T13:55:57Z</dcterms:modified>
</cp:coreProperties>
</file>